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03" r:id="rId2"/>
    <p:sldId id="356" r:id="rId3"/>
    <p:sldId id="357" r:id="rId4"/>
    <p:sldId id="345" r:id="rId5"/>
    <p:sldId id="364" r:id="rId6"/>
    <p:sldId id="352" r:id="rId7"/>
    <p:sldId id="350" r:id="rId8"/>
    <p:sldId id="351" r:id="rId9"/>
    <p:sldId id="346" r:id="rId10"/>
    <p:sldId id="347" r:id="rId11"/>
    <p:sldId id="348" r:id="rId12"/>
    <p:sldId id="349" r:id="rId13"/>
    <p:sldId id="353" r:id="rId14"/>
    <p:sldId id="354" r:id="rId15"/>
    <p:sldId id="358" r:id="rId16"/>
    <p:sldId id="365" r:id="rId17"/>
    <p:sldId id="359" r:id="rId18"/>
    <p:sldId id="360" r:id="rId19"/>
    <p:sldId id="361" r:id="rId20"/>
    <p:sldId id="366" r:id="rId21"/>
    <p:sldId id="355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3333FF"/>
    <a:srgbClr val="009900"/>
    <a:srgbClr val="FF9933"/>
    <a:srgbClr val="FF6600"/>
    <a:srgbClr val="CC3399"/>
    <a:srgbClr val="00CC00"/>
    <a:srgbClr val="996633"/>
    <a:srgbClr val="FF33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17" autoAdjust="0"/>
    <p:restoredTop sz="94761" autoAdjust="0"/>
  </p:normalViewPr>
  <p:slideViewPr>
    <p:cSldViewPr snapToGrid="0">
      <p:cViewPr varScale="1">
        <p:scale>
          <a:sx n="119" d="100"/>
          <a:sy n="119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175E890-DF90-45B8-A5F6-5F51F33FE0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773B12A-E314-449E-9B68-38657A7469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2F99FA95-4FF4-4EBF-BBDA-35A7A1DF382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19858CD2-C041-47DB-BEA8-90B072F19A3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7B5586-CD54-4932-8508-A524C6B2C0E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10AFD5E-C164-4211-A101-58A37F6752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08C1A8B-5647-4B7B-B876-B66CDD9B83F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383F982-15BF-4657-8FA0-B53E8B78B37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E8E02DED-F812-4FB4-AF96-CFAC3391B73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Clique para editar os estilos do texto mestre</a:t>
            </a:r>
          </a:p>
          <a:p>
            <a:pPr lvl="1"/>
            <a:r>
              <a:rPr lang="en-US" altLang="pt-BR" noProof="0"/>
              <a:t>Segundo nível</a:t>
            </a:r>
          </a:p>
          <a:p>
            <a:pPr lvl="2"/>
            <a:r>
              <a:rPr lang="en-US" altLang="pt-BR" noProof="0"/>
              <a:t>Terceiro nível</a:t>
            </a:r>
          </a:p>
          <a:p>
            <a:pPr lvl="3"/>
            <a:r>
              <a:rPr lang="en-US" altLang="pt-BR" noProof="0"/>
              <a:t>Quarto nível</a:t>
            </a:r>
          </a:p>
          <a:p>
            <a:pPr lvl="4"/>
            <a:r>
              <a:rPr lang="en-US" altLang="pt-BR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4A01AAC9-E42F-4E9C-8353-EF33DEC94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602451DF-CDE8-44BE-892E-0E7905C36C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5AB3E5E-720B-424E-AF46-C5C2A20DC44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3F4DAF29-0588-48D6-B86D-21539DFA3E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BF42037-E610-41F9-AAFB-AD437DF5561E}" type="slidenum">
              <a:rPr lang="en-US" altLang="pt-BR" sz="1200" smtClean="0"/>
              <a:pPr/>
              <a:t>1</a:t>
            </a:fld>
            <a:endParaRPr lang="en-US" altLang="pt-BR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FA888C95-508A-422E-9211-ECE1D3327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C46800B-044A-48E3-B1CC-E5396DFD7D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F3E04093-4DFA-422E-A8ED-6349B65194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D409D05-3FED-4180-A829-BC1E4822A0C5}" type="slidenum">
              <a:rPr lang="en-US" altLang="pt-BR" sz="1200" smtClean="0"/>
              <a:pPr/>
              <a:t>4</a:t>
            </a:fld>
            <a:endParaRPr lang="en-US" altLang="pt-BR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E2AE9AF-D5B6-472A-A56E-4044C99A6A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89B58CBF-08EE-4C1F-BC24-03D5D958B7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87F249-2C25-4B67-A1F3-623F7E933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B79C5A-3A37-41FD-836D-A03D76244A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48402E-D14A-4CCC-8441-BDF63828DE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5141D-7652-4706-BD81-B697F493FF0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59985989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577A76-8142-4320-8CA9-C9756CA8D6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870989-A066-4A34-AC94-CFA3E39996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5FA6B5-08B2-4FF7-840F-A07B774A72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806B6-32DA-4F0A-BF14-E22394BFC57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69829975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E52369-0323-49A3-A884-CD33A3C0EB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15786B-54C3-4502-B297-1AA87F869C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D6F894-8749-44CC-BC42-4020A52687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049AE0-1F0C-426C-BF6C-E4076B551CB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39355532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A71CEC-EE49-4822-97B5-ECC8E55F52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A5787A-724B-4B5B-8D99-E8688DF0B1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5C820D-16C5-4C4F-9D04-A7D06BF018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CC4C60-B2DB-4417-82E8-6D9AD71B71F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66822830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C0D19E1-E685-4E51-9E11-5BE1142BD1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9CF4D1-5AEF-4B51-96A6-51ACD047F9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0D5FCD-72DB-4071-9138-D6FB7B2563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C4616-01BC-4313-BC3D-12E0EDFACA9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533901472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E7C67-40D1-4DDA-888E-7F15666746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83C8EA-1FC3-4256-9BD3-987613B2C3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6CB8A-606B-4B2C-AC1C-CDE4B058E4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4ACB3-CCAC-4E64-AA1A-F8A6E33AC57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07488648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CDAC6E9-E6F5-4B43-8BE8-1DF94659B2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E612E73-3A87-47CD-9F1B-D547ADDEF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190690A-E895-4C8C-A5CD-D8CCB70453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C85F2-37B2-45CD-ACFC-82D7A3308B3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98788761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AA2DF5E-9D90-4215-B837-307BA87DB4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F17F53D-5DC7-4096-A21C-5ABAECD985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86EEEE6-D3C0-4AC3-8C6E-2555070AA1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9A5B9-AA48-49AD-8819-16CF559E1012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131799199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7C0F81C-6916-4391-9CB2-8A0A779149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31416F8-D615-4FD7-B057-E80293F005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40D1225-6F5E-4169-AF2B-73B9759A62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384CE-1786-4D89-A575-E8B890ABC3F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68155162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B7389-45E9-4DB8-B86A-0D6E93EC1A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CD212-B1D9-4C69-8635-36D4B6C3B6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F2BA85-7619-4A69-B1CB-50D268F4AD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B163C-3A15-4FA6-8721-D83E692C3F6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543858321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CDE4E-64C2-40BF-B1FD-036FCFFB55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67558-5A94-46AC-A192-077BD0339B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55DA88-CB5C-4F75-9075-918BB4705C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3FB93-C608-455A-8497-8C896229537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451802061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7ACC6A3-7552-4535-B39E-AECFE1444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5DAFAF-5B6B-4D49-A42B-93619AD6D4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D1969C6-36BB-49FA-A127-D7A3B328644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8F199DA-BE17-46AA-B405-3F4E188F2C2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90EE5F8-069B-4594-93C8-E9D99185C70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7D621BB-0EF9-47BE-BFC7-D7A44459009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F9BC331-6B6F-4716-9EAB-BC453FD31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193800"/>
            <a:ext cx="6027737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07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Arrays (</a:t>
            </a: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Vetores</a:t>
            </a: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)</a:t>
            </a:r>
            <a:endParaRPr lang="pt-BR" sz="4000" dirty="0">
              <a:solidFill>
                <a:srgbClr val="FFFF00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CFC5130-2C0F-4078-9930-FDB2EC0CC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1558925"/>
            <a:ext cx="5776912" cy="1757363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6CCE6-DDFC-4077-9F17-49EE9CA99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4932363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>
                <a:latin typeface="Monotype Corsiva" panose="03010101010201010101" pitchFamily="66" charset="0"/>
              </a:rPr>
              <a:t>Prof. Mário Leite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4554CB4-9D50-41FD-A219-E38ADC135D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1463" y="5434013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Aula 07 - Slide 01">
            <a:hlinkClick r:id="" action="ppaction://media"/>
            <a:extLst>
              <a:ext uri="{FF2B5EF4-FFF2-40B4-BE49-F238E27FC236}">
                <a16:creationId xmlns:a16="http://schemas.microsoft.com/office/drawing/2014/main" id="{7D5EDE6E-EE54-44EA-8A64-E14FFB02D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601" y="589146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/>
      <p:bldP spid="11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34A4E82-AFB2-44E6-8908-9171B8F6F24B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99929"/>
            <a:ext cx="777240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Escrevendo elementos do vetor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defRPr/>
            </a:pPr>
            <a:endParaRPr lang="pt-BR" altLang="pt-BR" sz="3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A76AAA7D-307B-4962-90B0-E5808E26F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6500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A1F5E4-0C8B-4453-BCB6-8D8356ED251F}"/>
              </a:ext>
            </a:extLst>
          </p:cNvPr>
          <p:cNvSpPr txBox="1"/>
          <p:nvPr/>
        </p:nvSpPr>
        <p:spPr>
          <a:xfrm>
            <a:off x="427038" y="1296988"/>
            <a:ext cx="5337175" cy="2062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MostraVetor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VetNum: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[1..6]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j: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Para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Até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Faça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EscrevaLn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(VetNum[j],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 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41D5508A-A127-41AC-832F-CAF64E6C195C}"/>
              </a:ext>
            </a:extLst>
          </p:cNvPr>
          <p:cNvSpPr/>
          <p:nvPr/>
        </p:nvSpPr>
        <p:spPr bwMode="auto">
          <a:xfrm>
            <a:off x="5919788" y="1357313"/>
            <a:ext cx="2797175" cy="1060450"/>
          </a:xfrm>
          <a:prstGeom prst="wedgeRoundRectCallout">
            <a:avLst>
              <a:gd name="adj1" fmla="val -188199"/>
              <a:gd name="adj2" fmla="val 7562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800" dirty="0"/>
              <a:t>Os elementos são mostrados </a:t>
            </a:r>
            <a:r>
              <a:rPr lang="pt-BR" sz="1800" u="sng" dirty="0"/>
              <a:t>em coluna </a:t>
            </a:r>
            <a:r>
              <a:rPr lang="pt-BR" sz="1800" dirty="0"/>
              <a:t>com o comando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EscrevaLn</a:t>
            </a:r>
            <a:endParaRPr lang="pt-B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E3B5BD-F296-4731-B8B7-CD8DD7C126BF}"/>
              </a:ext>
            </a:extLst>
          </p:cNvPr>
          <p:cNvSpPr txBox="1"/>
          <p:nvPr/>
        </p:nvSpPr>
        <p:spPr>
          <a:xfrm>
            <a:off x="4389691" y="3582483"/>
            <a:ext cx="33813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CBA7D6-C96B-4882-81BD-E51F7878666F}"/>
              </a:ext>
            </a:extLst>
          </p:cNvPr>
          <p:cNvSpPr txBox="1"/>
          <p:nvPr/>
        </p:nvSpPr>
        <p:spPr>
          <a:xfrm>
            <a:off x="4389691" y="4044445"/>
            <a:ext cx="3381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399AA19-E7C6-4828-88FC-96399E8832A9}"/>
              </a:ext>
            </a:extLst>
          </p:cNvPr>
          <p:cNvSpPr txBox="1"/>
          <p:nvPr/>
        </p:nvSpPr>
        <p:spPr>
          <a:xfrm>
            <a:off x="4389691" y="4506408"/>
            <a:ext cx="33813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D3E849-6FEF-4563-8772-414688BD2F53}"/>
              </a:ext>
            </a:extLst>
          </p:cNvPr>
          <p:cNvSpPr txBox="1"/>
          <p:nvPr/>
        </p:nvSpPr>
        <p:spPr>
          <a:xfrm>
            <a:off x="4389691" y="4962020"/>
            <a:ext cx="33813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F2EB62-3EE1-4A45-B487-20E5D3338A46}"/>
              </a:ext>
            </a:extLst>
          </p:cNvPr>
          <p:cNvSpPr txBox="1"/>
          <p:nvPr/>
        </p:nvSpPr>
        <p:spPr>
          <a:xfrm>
            <a:off x="4389691" y="5430333"/>
            <a:ext cx="33813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1621C5-17B9-46ED-A9FE-38518835056A}"/>
              </a:ext>
            </a:extLst>
          </p:cNvPr>
          <p:cNvSpPr txBox="1"/>
          <p:nvPr/>
        </p:nvSpPr>
        <p:spPr>
          <a:xfrm>
            <a:off x="4389691" y="5909758"/>
            <a:ext cx="33813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4F794A8-ADAA-457B-AFD7-5321EB4B5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846" y="3592008"/>
            <a:ext cx="528637" cy="2789237"/>
          </a:xfrm>
          <a:prstGeom prst="rect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6" name="Aula 07 - Slide 10">
            <a:hlinkClick r:id="" action="ppaction://media"/>
            <a:extLst>
              <a:ext uri="{FF2B5EF4-FFF2-40B4-BE49-F238E27FC236}">
                <a16:creationId xmlns:a16="http://schemas.microsoft.com/office/drawing/2014/main" id="{9A19DE14-768A-4E0C-891B-97EEE02582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6649" y="588230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25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4" grpId="0"/>
      <p:bldP spid="5" grpId="0" animBg="1"/>
      <p:bldP spid="7" grpId="0"/>
      <p:bldP spid="8" grpId="0"/>
      <p:bldP spid="9" grpId="0"/>
      <p:bldP spid="10" grpId="0"/>
      <p:bldP spid="11" grpId="0"/>
      <p:bldP spid="12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909FBD2-B68E-413F-A197-E7DAA3B49957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07950"/>
            <a:ext cx="777240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Aplicação de Vetores</a:t>
            </a:r>
            <a:endParaRPr lang="pt-BR" altLang="pt-BR" sz="3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A6CF6853-EA87-4131-9F64-51169185B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0803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E8396E-5C86-4C13-9A51-6B014036B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901700"/>
            <a:ext cx="666908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/>
              <a:t>Ordenação dos elementos de um vetor pelo “Método da Bolha”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4EE206A-DC84-4F29-A1D6-6D5C8312D23E}"/>
              </a:ext>
            </a:extLst>
          </p:cNvPr>
          <p:cNvSpPr txBox="1"/>
          <p:nvPr/>
        </p:nvSpPr>
        <p:spPr>
          <a:xfrm>
            <a:off x="161925" y="1719512"/>
            <a:ext cx="5568950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</a:rPr>
              <a:t>CriaOrdenaVetor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VetNum: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[1..6]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i, j: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Para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Até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Faça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Escreva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"Digite o elemento 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i ,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":"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(VetNum[i])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400" b="1" i="1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//Ordena o vetor pelo “Método da Bolha”</a:t>
            </a:r>
          </a:p>
          <a:p>
            <a:pPr>
              <a:tabLst>
                <a:tab pos="358775" algn="l"/>
              </a:tabLst>
              <a:defRPr/>
            </a:pP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Para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Até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(6-1)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Faça</a:t>
            </a:r>
          </a:p>
          <a:p>
            <a:pPr>
              <a:defRPr/>
            </a:pP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Para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j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(i+1)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Até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6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Faça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  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(VetNum[i] &gt; VetNum[j})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Então</a:t>
            </a:r>
          </a:p>
          <a:p>
            <a:pPr>
              <a:defRPr/>
            </a:pP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           </a:t>
            </a:r>
            <a:r>
              <a:rPr lang="pt-BR" sz="1400" b="1" i="1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//Faz a troca das posições</a:t>
            </a:r>
          </a:p>
          <a:p>
            <a:pPr>
              <a:tabLst>
                <a:tab pos="1435100" algn="l"/>
              </a:tabLst>
              <a:defRPr/>
            </a:pP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          	</a:t>
            </a:r>
            <a:r>
              <a:rPr lang="pt-B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VetNum[i]</a:t>
            </a:r>
          </a:p>
          <a:p>
            <a:pPr>
              <a:tabLst>
                <a:tab pos="1435100" algn="l"/>
              </a:tabLst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	VetNum[i]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VetNum[j]</a:t>
            </a:r>
          </a:p>
          <a:p>
            <a:pPr>
              <a:tabLst>
                <a:tab pos="1435100" algn="l"/>
              </a:tabLst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       	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VetNum[j]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aux</a:t>
            </a:r>
            <a:endParaRPr lang="pt-BR" sz="16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>
              <a:tabLst>
                <a:tab pos="1435100" algn="l"/>
              </a:tabLst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     FimSe</a:t>
            </a:r>
          </a:p>
          <a:p>
            <a:pPr>
              <a:tabLst>
                <a:tab pos="358775" algn="l"/>
                <a:tab pos="1076325" algn="l"/>
                <a:tab pos="1435100" algn="l"/>
              </a:tabLst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FimPara</a:t>
            </a:r>
          </a:p>
          <a:p>
            <a:pPr>
              <a:tabLst>
                <a:tab pos="358775" algn="l"/>
                <a:tab pos="1076325" algn="l"/>
                <a:tab pos="1435100" algn="l"/>
              </a:tabLst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</a:t>
            </a:r>
            <a:r>
              <a:rPr lang="pt-BR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FimPata</a:t>
            </a:r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FimPrograma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FDE9085-9222-436A-B853-A6EF8EA56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1366838"/>
            <a:ext cx="91440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2328E993-6AD8-49BB-9BF2-FA9AF582C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" y="3949950"/>
            <a:ext cx="4679950" cy="2457450"/>
          </a:xfrm>
          <a:prstGeom prst="rect">
            <a:avLst/>
          </a:prstGeom>
          <a:noFill/>
          <a:ln w="12700" algn="ctr">
            <a:solidFill>
              <a:srgbClr val="FFFF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Balão de Fala: Retângulo com Cantos Arredondados 14">
            <a:extLst>
              <a:ext uri="{FF2B5EF4-FFF2-40B4-BE49-F238E27FC236}">
                <a16:creationId xmlns:a16="http://schemas.microsoft.com/office/drawing/2014/main" id="{605AA426-D904-445A-8AC4-04B87E5439A1}"/>
              </a:ext>
            </a:extLst>
          </p:cNvPr>
          <p:cNvSpPr/>
          <p:nvPr/>
        </p:nvSpPr>
        <p:spPr bwMode="auto">
          <a:xfrm>
            <a:off x="5962733" y="2537411"/>
            <a:ext cx="3115594" cy="1384048"/>
          </a:xfrm>
          <a:prstGeom prst="wedgeRoundRectCallout">
            <a:avLst>
              <a:gd name="adj1" fmla="val -179959"/>
              <a:gd name="adj2" fmla="val 13445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aux</a:t>
            </a:r>
            <a:r>
              <a:rPr kumimoji="0" 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é uma variável auxiliar para fazer as trocas, Ela preserva o valor do elemento 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VetNum[i];</a:t>
            </a:r>
            <a:r>
              <a:rPr kumimoji="0" 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caso contrário as trocas não seriam realizadas.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18" name="Aula 07 - Slide 11">
            <a:hlinkClick r:id="" action="ppaction://media"/>
            <a:extLst>
              <a:ext uri="{FF2B5EF4-FFF2-40B4-BE49-F238E27FC236}">
                <a16:creationId xmlns:a16="http://schemas.microsoft.com/office/drawing/2014/main" id="{0A902080-516C-4C41-848D-E30F74690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5745" y="587349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/>
      <p:bldP spid="4" grpId="0"/>
      <p:bldP spid="7" grpId="0"/>
      <p:bldP spid="9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>
            <a:extLst>
              <a:ext uri="{FF2B5EF4-FFF2-40B4-BE49-F238E27FC236}">
                <a16:creationId xmlns:a16="http://schemas.microsoft.com/office/drawing/2014/main" id="{AB4C6381-4631-4A4C-B2F3-326306658125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63500"/>
            <a:ext cx="7772400" cy="6365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Esquema do “Método da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Bolha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5" name="Line 6">
            <a:extLst>
              <a:ext uri="{FF2B5EF4-FFF2-40B4-BE49-F238E27FC236}">
                <a16:creationId xmlns:a16="http://schemas.microsoft.com/office/drawing/2014/main" id="{59290FFC-55DA-4BB4-9B13-4712E7D3D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6358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80DDC1E8-2E14-49AB-B459-312460DB7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18" y="1152525"/>
            <a:ext cx="4386263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la 07 -Slide 12">
            <a:hlinkClick r:id="" action="ppaction://media"/>
            <a:extLst>
              <a:ext uri="{FF2B5EF4-FFF2-40B4-BE49-F238E27FC236}">
                <a16:creationId xmlns:a16="http://schemas.microsoft.com/office/drawing/2014/main" id="{EB4F97BE-275B-4177-BEAF-A6C8EA15F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8945" y="585378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10785DA-5EF4-47F6-8745-52960B3E5F85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07950"/>
            <a:ext cx="777240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Aplicação de Vetores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363" name="Line 6">
            <a:extLst>
              <a:ext uri="{FF2B5EF4-FFF2-40B4-BE49-F238E27FC236}">
                <a16:creationId xmlns:a16="http://schemas.microsoft.com/office/drawing/2014/main" id="{68367F66-A71E-48B6-9967-4D75255D0BF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1530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C06767-812D-49F8-801A-595B98C35C50}"/>
              </a:ext>
            </a:extLst>
          </p:cNvPr>
          <p:cNvSpPr txBox="1"/>
          <p:nvPr/>
        </p:nvSpPr>
        <p:spPr>
          <a:xfrm>
            <a:off x="995363" y="1507205"/>
            <a:ext cx="6176962" cy="4276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CalculaMedia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Notas: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[1..10]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soma, media: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j: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Para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Até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Faça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Escreva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nota 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j ,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":"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(Notas[j])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LimpaTela</a:t>
            </a:r>
            <a:r>
              <a:rPr lang="pt-BR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sz="1400" b="1" i="1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//comando para limpar a tela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soma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0.00  </a:t>
            </a:r>
            <a:r>
              <a:rPr lang="pt-BR" sz="1400" b="1" i="1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//zera o local da soma das notas</a:t>
            </a:r>
            <a:endParaRPr lang="pt-BR" sz="1400" b="1" i="1" dirty="0">
              <a:solidFill>
                <a:srgbClr val="6699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Para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j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Até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Faça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    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soma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soma + Notas[j] </a:t>
            </a:r>
            <a:r>
              <a:rPr lang="pt-BR" sz="1400" b="1" i="1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//acumula a soma</a:t>
            </a:r>
            <a:endParaRPr lang="pt-BR" sz="1400" b="1" i="1" dirty="0">
              <a:solidFill>
                <a:srgbClr val="6699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FimPara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Media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soma/10  </a:t>
            </a:r>
            <a:r>
              <a:rPr lang="pt-BR" sz="1600" b="1" i="1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//calcula a média</a:t>
            </a:r>
            <a:endParaRPr lang="pt-BR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>
              <a:defRPr/>
            </a:pPr>
            <a:r>
              <a:rPr lang="pt-BR" sz="16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EscrevaLn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"Média das notas: 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media)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pic>
        <p:nvPicPr>
          <p:cNvPr id="11" name="Aula 07 - Slide 13">
            <a:hlinkClick r:id="" action="ppaction://media"/>
            <a:extLst>
              <a:ext uri="{FF2B5EF4-FFF2-40B4-BE49-F238E27FC236}">
                <a16:creationId xmlns:a16="http://schemas.microsoft.com/office/drawing/2014/main" id="{1B6B7F44-9E0E-418D-861F-50BB3B681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8418" y="587424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D267510-30B7-4C17-BDD6-7FBD953BAE3B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20387"/>
            <a:ext cx="7772400" cy="6111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Aplicação de Vetores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FB29DBAB-B627-4C07-B9AD-9EEEB6070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395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9606FB-F1E7-4470-9EF6-A1E465F4FCD2}"/>
              </a:ext>
            </a:extLst>
          </p:cNvPr>
          <p:cNvSpPr txBox="1"/>
          <p:nvPr/>
        </p:nvSpPr>
        <p:spPr>
          <a:xfrm>
            <a:off x="958850" y="945565"/>
            <a:ext cx="6176963" cy="5756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MaiorMenorNota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Notas: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[1..10]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maiorNota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menorNota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j: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tabLst>
                <a:tab pos="358775" algn="l"/>
              </a:tabLst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Para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Até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Faça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Escreva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nota 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j ,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":"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(Notas[j])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(j=1)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Então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	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maiorNota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Notas[j]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	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menorNota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Notas[j] 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Senão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  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(Notas[j] &gt;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maiorNota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Então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       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maiorNota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 Notas[j]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FimSe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(Notas[j] &lt;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menorNota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Então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        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menorNota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 Notas[j]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	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FimSe</a:t>
            </a:r>
          </a:p>
          <a:p>
            <a:pPr>
              <a:tabLst>
                <a:tab pos="717550" algn="l"/>
                <a:tab pos="1076325" algn="l"/>
              </a:tabLst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	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FimSe</a:t>
            </a:r>
          </a:p>
          <a:p>
            <a:pPr>
              <a:tabLst>
                <a:tab pos="358775" algn="l"/>
                <a:tab pos="1076325" algn="l"/>
              </a:tabLst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FimPara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EscrevaLn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"Maior nota :"</a:t>
            </a:r>
            <a:r>
              <a:rPr lang="pt-BR" altLang="pt-BR" sz="1600" dirty="0">
                <a:latin typeface="Courier New" panose="02070309020205020404" pitchFamily="49" charset="0"/>
              </a:rPr>
              <a:t>,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maiorNota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tabLst>
                <a:tab pos="1076325" algn="l"/>
              </a:tabLst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EscrevaLn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"Menor nota :"</a:t>
            </a:r>
            <a:r>
              <a:rPr lang="pt-BR" altLang="pt-BR" sz="1600" dirty="0">
                <a:latin typeface="Courier New" panose="02070309020205020404" pitchFamily="49" charset="0"/>
              </a:rPr>
              <a:t>,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menorNota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	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pic>
        <p:nvPicPr>
          <p:cNvPr id="2" name="Aula 07 - Slide 14">
            <a:hlinkClick r:id="" action="ppaction://media"/>
            <a:extLst>
              <a:ext uri="{FF2B5EF4-FFF2-40B4-BE49-F238E27FC236}">
                <a16:creationId xmlns:a16="http://schemas.microsoft.com/office/drawing/2014/main" id="{B9AA3C54-81F3-40B9-9793-104D39AF4A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17234" y="5887367"/>
            <a:ext cx="609600" cy="6096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9B85412-F731-444F-851B-17A3C098360B}"/>
              </a:ext>
            </a:extLst>
          </p:cNvPr>
          <p:cNvSpPr/>
          <p:nvPr/>
        </p:nvSpPr>
        <p:spPr bwMode="auto">
          <a:xfrm>
            <a:off x="1732547" y="2943726"/>
            <a:ext cx="2975811" cy="737937"/>
          </a:xfrm>
          <a:prstGeom prst="rect">
            <a:avLst/>
          </a:prstGeom>
          <a:noFill/>
          <a:ln w="127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99060A9-733F-48EE-A4AF-4E3BBC715B95}"/>
              </a:ext>
            </a:extLst>
          </p:cNvPr>
          <p:cNvSpPr/>
          <p:nvPr/>
        </p:nvSpPr>
        <p:spPr bwMode="auto">
          <a:xfrm>
            <a:off x="2093495" y="3905248"/>
            <a:ext cx="3793958" cy="1484899"/>
          </a:xfrm>
          <a:prstGeom prst="rect">
            <a:avLst/>
          </a:prstGeom>
          <a:noFill/>
          <a:ln w="127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6ACA5433-2A21-40C1-A3EB-B95D9165DC38}"/>
              </a:ext>
            </a:extLst>
          </p:cNvPr>
          <p:cNvSpPr/>
          <p:nvPr/>
        </p:nvSpPr>
        <p:spPr bwMode="auto">
          <a:xfrm>
            <a:off x="6240379" y="2454442"/>
            <a:ext cx="2133600" cy="609596"/>
          </a:xfrm>
          <a:prstGeom prst="wedgeRoundRectCallout">
            <a:avLst>
              <a:gd name="adj1" fmla="val -118805"/>
              <a:gd name="adj2" fmla="val 6683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Na 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primeira</a:t>
            </a:r>
            <a:r>
              <a:rPr kumimoji="0" 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nota lida.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F2F56C98-C8E7-4841-BD0B-2445CAEAA44D}"/>
              </a:ext>
            </a:extLst>
          </p:cNvPr>
          <p:cNvSpPr/>
          <p:nvPr/>
        </p:nvSpPr>
        <p:spPr bwMode="auto">
          <a:xfrm>
            <a:off x="6803315" y="3793958"/>
            <a:ext cx="1936750" cy="778961"/>
          </a:xfrm>
          <a:prstGeom prst="wedgeRoundRectCallout">
            <a:avLst>
              <a:gd name="adj1" fmla="val -96623"/>
              <a:gd name="adj2" fmla="val 2749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A partir da </a:t>
            </a:r>
            <a:r>
              <a:rPr kumimoji="0" 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segunda</a:t>
            </a:r>
            <a:r>
              <a:rPr kumimoji="0" 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leitura.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6" grpId="0"/>
      <p:bldP spid="3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642ADE6-FC9A-494F-9D5F-26CC007F89B7}"/>
              </a:ext>
            </a:extLst>
          </p:cNvPr>
          <p:cNvSpPr txBox="1">
            <a:spLocks noChangeArrowheads="1"/>
          </p:cNvSpPr>
          <p:nvPr/>
        </p:nvSpPr>
        <p:spPr>
          <a:xfrm>
            <a:off x="233363" y="-9525"/>
            <a:ext cx="8199437" cy="6111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Maior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Menor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elemento de um vetor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92F68D72-BCA4-43E6-99B2-561E4B12CD3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008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D608A7-476C-41B9-A32A-57F92732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902787"/>
            <a:ext cx="4645025" cy="581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la 07 - Slide 15">
            <a:hlinkClick r:id="" action="ppaction://media"/>
            <a:extLst>
              <a:ext uri="{FF2B5EF4-FFF2-40B4-BE49-F238E27FC236}">
                <a16:creationId xmlns:a16="http://schemas.microsoft.com/office/drawing/2014/main" id="{CB733A7E-51A1-40FF-B587-27BF4DFCA2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5853" y="5939591"/>
            <a:ext cx="609600" cy="609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432C26A-78CE-471A-8465-31690EED7372}"/>
              </a:ext>
            </a:extLst>
          </p:cNvPr>
          <p:cNvSpPr/>
          <p:nvPr/>
        </p:nvSpPr>
        <p:spPr bwMode="auto">
          <a:xfrm>
            <a:off x="2502568" y="1772653"/>
            <a:ext cx="4130843" cy="56147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79DDFED-4CC0-4235-94C9-353FC5506083}"/>
              </a:ext>
            </a:extLst>
          </p:cNvPr>
          <p:cNvSpPr/>
          <p:nvPr/>
        </p:nvSpPr>
        <p:spPr bwMode="auto">
          <a:xfrm>
            <a:off x="2695074" y="2967790"/>
            <a:ext cx="2077452" cy="1491915"/>
          </a:xfrm>
          <a:prstGeom prst="rect">
            <a:avLst/>
          </a:prstGeom>
          <a:noFill/>
          <a:ln w="127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62276BB-5A9D-4475-9AAD-776F445A0FD3}"/>
              </a:ext>
            </a:extLst>
          </p:cNvPr>
          <p:cNvSpPr/>
          <p:nvPr/>
        </p:nvSpPr>
        <p:spPr bwMode="auto">
          <a:xfrm>
            <a:off x="2879558" y="3429000"/>
            <a:ext cx="1828800" cy="910389"/>
          </a:xfrm>
          <a:prstGeom prst="rect">
            <a:avLst/>
          </a:prstGeom>
          <a:noFill/>
          <a:ln w="127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20323F6-8FCF-468B-84E3-B82EEEF82E53}"/>
              </a:ext>
            </a:extLst>
          </p:cNvPr>
          <p:cNvSpPr/>
          <p:nvPr/>
        </p:nvSpPr>
        <p:spPr bwMode="auto">
          <a:xfrm>
            <a:off x="2502568" y="2542674"/>
            <a:ext cx="3424990" cy="2005263"/>
          </a:xfrm>
          <a:prstGeom prst="rect">
            <a:avLst/>
          </a:prstGeom>
          <a:noFill/>
          <a:ln w="127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2" grpId="0" animBg="1"/>
      <p:bldP spid="3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Imagem 2">
            <a:extLst>
              <a:ext uri="{FF2B5EF4-FFF2-40B4-BE49-F238E27FC236}">
                <a16:creationId xmlns:a16="http://schemas.microsoft.com/office/drawing/2014/main" id="{97128BE4-18DA-45B3-9A5D-3C3227AF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1684338"/>
            <a:ext cx="56769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9D7F030-3830-477B-9AF7-7D9D75BDC068}"/>
              </a:ext>
            </a:extLst>
          </p:cNvPr>
          <p:cNvSpPr txBox="1">
            <a:spLocks noChangeArrowheads="1"/>
          </p:cNvSpPr>
          <p:nvPr/>
        </p:nvSpPr>
        <p:spPr>
          <a:xfrm>
            <a:off x="71438" y="168910"/>
            <a:ext cx="8964612" cy="6111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Saída do programa “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MaiorMenorElemento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E666EA9A-0D77-4E12-A034-DC5AB6491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7852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3" name="Aula 07 - Slide 16">
            <a:hlinkClick r:id="" action="ppaction://media"/>
            <a:extLst>
              <a:ext uri="{FF2B5EF4-FFF2-40B4-BE49-F238E27FC236}">
                <a16:creationId xmlns:a16="http://schemas.microsoft.com/office/drawing/2014/main" id="{4A37CE02-AA31-4E86-9A07-06EA528129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7831" y="589258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62C333-85E5-4CBD-B566-63D17C14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14" y="833439"/>
            <a:ext cx="597852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FD7C83C-0FD7-41B8-A038-54EDD8CA464B}"/>
              </a:ext>
            </a:extLst>
          </p:cNvPr>
          <p:cNvSpPr txBox="1">
            <a:spLocks noChangeArrowheads="1"/>
          </p:cNvSpPr>
          <p:nvPr/>
        </p:nvSpPr>
        <p:spPr>
          <a:xfrm>
            <a:off x="233363" y="-9525"/>
            <a:ext cx="8199437" cy="6111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Média dos elementos de um vetor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3EDEABD5-EB49-4B99-9CFA-1A23F38536C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800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2091252-4434-4ED0-978E-924DEAAD172D}"/>
              </a:ext>
            </a:extLst>
          </p:cNvPr>
          <p:cNvSpPr/>
          <p:nvPr/>
        </p:nvSpPr>
        <p:spPr bwMode="auto">
          <a:xfrm>
            <a:off x="1483899" y="3404937"/>
            <a:ext cx="3328733" cy="1375611"/>
          </a:xfrm>
          <a:prstGeom prst="rect">
            <a:avLst/>
          </a:prstGeom>
          <a:noFill/>
          <a:ln w="1905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0" name="Aula 07 - Slide 17">
            <a:hlinkClick r:id="" action="ppaction://media"/>
            <a:extLst>
              <a:ext uri="{FF2B5EF4-FFF2-40B4-BE49-F238E27FC236}">
                <a16:creationId xmlns:a16="http://schemas.microsoft.com/office/drawing/2014/main" id="{1CA8EA2F-A4C1-464E-B4D5-7B0C725F3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3767" y="5891455"/>
            <a:ext cx="609600" cy="609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A115032-E473-4CC7-9D87-D5E0316C61AC}"/>
              </a:ext>
            </a:extLst>
          </p:cNvPr>
          <p:cNvSpPr/>
          <p:nvPr/>
        </p:nvSpPr>
        <p:spPr bwMode="auto">
          <a:xfrm>
            <a:off x="1291389" y="2061410"/>
            <a:ext cx="5486400" cy="50532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17069D0-C0AD-454A-9F5B-7844AE74B3D8}"/>
              </a:ext>
            </a:extLst>
          </p:cNvPr>
          <p:cNvSpPr/>
          <p:nvPr/>
        </p:nvSpPr>
        <p:spPr bwMode="auto">
          <a:xfrm>
            <a:off x="1291389" y="3288631"/>
            <a:ext cx="3681664" cy="1612232"/>
          </a:xfrm>
          <a:prstGeom prst="rect">
            <a:avLst/>
          </a:prstGeom>
          <a:noFill/>
          <a:ln w="127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  <p:bldP spid="6" grpId="0" animBg="1"/>
      <p:bldP spid="2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D4D0D5-D241-4BA2-B084-F695CE76633E}"/>
              </a:ext>
            </a:extLst>
          </p:cNvPr>
          <p:cNvSpPr txBox="1">
            <a:spLocks noChangeArrowheads="1"/>
          </p:cNvSpPr>
          <p:nvPr/>
        </p:nvSpPr>
        <p:spPr>
          <a:xfrm>
            <a:off x="233363" y="-9525"/>
            <a:ext cx="8199437" cy="6111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Verificando se é elemento do vetor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C7D38E27-2B9A-4395-92C9-3786A51F026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98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C05B31-2B17-4ADD-9073-5C14D4567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896938"/>
            <a:ext cx="52482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399DBC9-E5F7-4FEA-8746-EBFF4BA7072E}"/>
              </a:ext>
            </a:extLst>
          </p:cNvPr>
          <p:cNvSpPr/>
          <p:nvPr/>
        </p:nvSpPr>
        <p:spPr bwMode="auto">
          <a:xfrm>
            <a:off x="2374232" y="4146884"/>
            <a:ext cx="2799347" cy="1147011"/>
          </a:xfrm>
          <a:prstGeom prst="rect">
            <a:avLst/>
          </a:prstGeom>
          <a:noFill/>
          <a:ln w="127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Aula 07 - Slide 18">
            <a:hlinkClick r:id="" action="ppaction://media"/>
            <a:extLst>
              <a:ext uri="{FF2B5EF4-FFF2-40B4-BE49-F238E27FC236}">
                <a16:creationId xmlns:a16="http://schemas.microsoft.com/office/drawing/2014/main" id="{BCD61A07-C7F9-4CF3-8F6C-CAAFE42F6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3874" y="58771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F275EFC-4C86-4231-ACC8-437E175C8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798514"/>
            <a:ext cx="5753100" cy="558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B9435AF-FFFB-4BF4-BE23-354C213A628C}"/>
              </a:ext>
            </a:extLst>
          </p:cNvPr>
          <p:cNvSpPr txBox="1">
            <a:spLocks noChangeArrowheads="1"/>
          </p:cNvSpPr>
          <p:nvPr/>
        </p:nvSpPr>
        <p:spPr>
          <a:xfrm>
            <a:off x="233363" y="-70485"/>
            <a:ext cx="8199437" cy="6111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Criando vetores de pares e de ímpares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8BC5A7B9-4722-47B7-BD1E-05E031A30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2388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137596-B364-4E15-9F91-BA60AEE828D7}"/>
              </a:ext>
            </a:extLst>
          </p:cNvPr>
          <p:cNvSpPr/>
          <p:nvPr/>
        </p:nvSpPr>
        <p:spPr bwMode="auto">
          <a:xfrm>
            <a:off x="2117558" y="3898232"/>
            <a:ext cx="3810000" cy="786063"/>
          </a:xfrm>
          <a:prstGeom prst="rect">
            <a:avLst/>
          </a:prstGeom>
          <a:noFill/>
          <a:ln w="127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Aula 07 - Slide 19">
            <a:hlinkClick r:id="" action="ppaction://media"/>
            <a:extLst>
              <a:ext uri="{FF2B5EF4-FFF2-40B4-BE49-F238E27FC236}">
                <a16:creationId xmlns:a16="http://schemas.microsoft.com/office/drawing/2014/main" id="{10E49A1A-AA35-408E-825F-6DFBAA83E1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3320" y="6097753"/>
            <a:ext cx="609600" cy="6096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F38F1B9-5A17-4527-A716-F3D6886675EE}"/>
              </a:ext>
            </a:extLst>
          </p:cNvPr>
          <p:cNvSpPr/>
          <p:nvPr/>
        </p:nvSpPr>
        <p:spPr bwMode="auto">
          <a:xfrm>
            <a:off x="1957137" y="3793958"/>
            <a:ext cx="4090737" cy="1002631"/>
          </a:xfrm>
          <a:prstGeom prst="rect">
            <a:avLst/>
          </a:prstGeom>
          <a:noFill/>
          <a:ln w="127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937BF8D-70C6-443B-8F4D-2C82E1D8AF80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74613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Sobre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Arrays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0AE9C4BE-724E-4001-B047-AE990827F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8105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3236D1-D867-49B9-963E-9105C5DF3363}"/>
              </a:ext>
            </a:extLst>
          </p:cNvPr>
          <p:cNvSpPr txBox="1"/>
          <p:nvPr/>
        </p:nvSpPr>
        <p:spPr>
          <a:xfrm>
            <a:off x="157163" y="1352550"/>
            <a:ext cx="8778875" cy="3784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Bef>
                <a:spcPts val="300"/>
              </a:spcBef>
              <a:spcAft>
                <a:spcPts val="600"/>
              </a:spcAft>
              <a:tabLst>
                <a:tab pos="180340" algn="l"/>
              </a:tabLst>
              <a:defRPr/>
            </a:pPr>
            <a:r>
              <a:rPr lang="pt-BR" sz="2000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Até agora foram utilizadas variáveis que só podem armazenar um único valor de cada vez na memória: as </a:t>
            </a:r>
            <a:r>
              <a:rPr lang="pt-BR" sz="2000" u="sng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variáveis simples</a:t>
            </a:r>
            <a:r>
              <a:rPr lang="pt-BR" sz="2000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normalmente empregadas na maioria dos programas. Entretanto, ocorrem situações em que há necessidade de armazenar muitos valores; situações especiais em que é preciso armazenar diversos valores de um mesmo tipo de dado, sendo cada um deles referenciado por índices inteiros que o identifica univocamente entre os demais. Nestas situações é necessário utilizar variáveis com características especiais: são as </a:t>
            </a:r>
            <a:r>
              <a:rPr lang="pt-BR" sz="2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variáveis subscritas</a:t>
            </a:r>
            <a:r>
              <a:rPr lang="pt-BR" sz="2000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; também conhecidas como variáveis </a:t>
            </a:r>
            <a:r>
              <a:rPr lang="pt-BR" sz="2000" b="1" i="1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indexadas</a:t>
            </a:r>
            <a:r>
              <a:rPr lang="pt-BR" sz="2000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variáveis </a:t>
            </a:r>
            <a:r>
              <a:rPr lang="pt-BR" sz="2000" b="1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compostas homogêneas</a:t>
            </a:r>
            <a:r>
              <a:rPr lang="pt-BR" sz="2000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000" b="1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arrays</a:t>
            </a:r>
            <a:r>
              <a:rPr lang="pt-BR" sz="2000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ou </a:t>
            </a:r>
            <a:r>
              <a:rPr lang="pt-BR" sz="2000" b="1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matrizes</a:t>
            </a:r>
            <a:r>
              <a:rPr lang="pt-BR" sz="2000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. Este tipo de variável define uma estrutura de dados denominada “</a:t>
            </a:r>
            <a:r>
              <a:rPr lang="pt-BR" sz="2000" b="1" i="1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estrutura homogênea</a:t>
            </a:r>
            <a:r>
              <a:rPr lang="pt-BR" sz="2000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”, uma vez que todos os valores indexados têm que ser de um mesmo tipo de dado. Na prática os </a:t>
            </a:r>
            <a:r>
              <a:rPr lang="pt-BR" sz="2000" i="1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arrays</a:t>
            </a:r>
            <a:r>
              <a:rPr lang="pt-BR" sz="2000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podem ser classificados em: unidimensionais (</a:t>
            </a:r>
            <a:r>
              <a:rPr lang="pt-BR" sz="2000" b="1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vetores</a:t>
            </a:r>
            <a:r>
              <a:rPr lang="pt-BR" sz="2000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) e multidimensionais (</a:t>
            </a:r>
            <a:r>
              <a:rPr lang="pt-BR" sz="2000" b="1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matrizes</a:t>
            </a:r>
            <a:r>
              <a:rPr lang="pt-BR" sz="2000" dirty="0"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).</a:t>
            </a:r>
            <a:endParaRPr lang="pt-BR" sz="2000" b="1" dirty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Aula 07 - Slide 02">
            <a:hlinkClick r:id="" action="ppaction://media"/>
            <a:extLst>
              <a:ext uri="{FF2B5EF4-FFF2-40B4-BE49-F238E27FC236}">
                <a16:creationId xmlns:a16="http://schemas.microsoft.com/office/drawing/2014/main" id="{2DBBA89D-5D2A-411F-A3D2-56528AB6B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2483" y="587642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CF5AA1E-28A4-4658-AFBC-8FB057C3BA8B}"/>
              </a:ext>
            </a:extLst>
          </p:cNvPr>
          <p:cNvSpPr txBox="1">
            <a:spLocks noChangeArrowheads="1"/>
          </p:cNvSpPr>
          <p:nvPr/>
        </p:nvSpPr>
        <p:spPr>
          <a:xfrm>
            <a:off x="71438" y="168910"/>
            <a:ext cx="8964612" cy="6111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Saída do programa “</a:t>
            </a:r>
            <a:r>
              <a:rPr lang="en-US" altLang="pt-BR" sz="33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CriaVetoresParesImpares</a:t>
            </a:r>
            <a:r>
              <a:rPr lang="en-US" altLang="pt-BR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endParaRPr lang="pt-BR" altLang="pt-BR" sz="33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0A65AE2D-46BF-48CB-9EF8-3558AD2E2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1435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C6F9AA-A689-4E1D-81F2-30D3050F5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44" y="1172678"/>
            <a:ext cx="6886575" cy="5126354"/>
          </a:xfrm>
          <a:prstGeom prst="rect">
            <a:avLst/>
          </a:prstGeom>
        </p:spPr>
      </p:pic>
      <p:pic>
        <p:nvPicPr>
          <p:cNvPr id="3" name="Aula 07 - SWlide 20">
            <a:hlinkClick r:id="" action="ppaction://media"/>
            <a:extLst>
              <a:ext uri="{FF2B5EF4-FFF2-40B4-BE49-F238E27FC236}">
                <a16:creationId xmlns:a16="http://schemas.microsoft.com/office/drawing/2014/main" id="{7109E898-B513-48A3-96B2-2F476E0A40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4256" y="58992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9458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0EF88C75-BCB1-40B4-A5CF-47DE47F1AD97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44463"/>
            <a:ext cx="7772400" cy="774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07 - Resumo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72429657-1896-43F6-956A-F2C42F0B261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9483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A68F57-FA2E-4FB0-987D-898EF35B8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911350"/>
            <a:ext cx="1557338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la 07 - Resumo">
            <a:hlinkClick r:id="" action="ppaction://media"/>
            <a:extLst>
              <a:ext uri="{FF2B5EF4-FFF2-40B4-BE49-F238E27FC236}">
                <a16:creationId xmlns:a16="http://schemas.microsoft.com/office/drawing/2014/main" id="{53442EBA-797B-470D-9F72-A6E588B43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0632" y="427672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6A860CB-FF86-4FF5-ABD9-59FA6952E6B7}"/>
              </a:ext>
            </a:extLst>
          </p:cNvPr>
          <p:cNvSpPr txBox="1"/>
          <p:nvPr/>
        </p:nvSpPr>
        <p:spPr>
          <a:xfrm>
            <a:off x="304800" y="1639888"/>
            <a:ext cx="8301038" cy="3540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pt-BR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Vetor</a:t>
            </a:r>
            <a:r>
              <a:rPr lang="pt-BR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é um caso particular de matriz: é uma matriz unidimensional; entretanto, este tipo é tratado de uma maneira particular para melhor entendimento de suas funcionalidades. Um vetor pode ser considerado como uma “</a:t>
            </a:r>
            <a:r>
              <a:rPr lang="pt-BR" sz="2800" i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lista de valores de um mesmo tipo de dado e identificados por um único índice</a:t>
            </a:r>
            <a:r>
              <a:rPr lang="pt-BR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”. A </a:t>
            </a:r>
            <a:r>
              <a:rPr lang="pt-BR" sz="2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figura 7.1 </a:t>
            </a:r>
            <a:r>
              <a:rPr lang="pt-BR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(próximo </a:t>
            </a:r>
            <a:r>
              <a:rPr lang="pt-BR" sz="2800" i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r>
              <a:rPr lang="pt-BR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 mostra um esquema representativo de um vetor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V[ ]</a:t>
            </a:r>
            <a:r>
              <a:rPr lang="pt-BR" sz="2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com seis elementos do tipo inteiro.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1D0ED31-8D4E-4BE2-BD10-9EDE7E4DA074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46050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Sobre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Vetores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6E7AF665-415C-4EE3-B47B-1DC5253EF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2040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8" name="Aula 07 - Slide 03">
            <a:hlinkClick r:id="" action="ppaction://media"/>
            <a:extLst>
              <a:ext uri="{FF2B5EF4-FFF2-40B4-BE49-F238E27FC236}">
                <a16:creationId xmlns:a16="http://schemas.microsoft.com/office/drawing/2014/main" id="{9C7FCC96-4B39-4D15-B3DE-483225C5C5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16229" y="586739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EB208D78-788E-487F-AC8E-4BD901A6D0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14037"/>
            <a:ext cx="7772400" cy="787400"/>
          </a:xfrm>
        </p:spPr>
        <p:txBody>
          <a:bodyPr/>
          <a:lstStyle/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Vetores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762F843F-DFFF-4CB9-BC70-FEE52056E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1524000"/>
            <a:ext cx="8864600" cy="51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pt-BR" altLang="pt-BR"/>
              <a:t>  </a:t>
            </a:r>
          </a:p>
        </p:txBody>
      </p:sp>
      <p:sp>
        <p:nvSpPr>
          <p:cNvPr id="166918" name="Line 6">
            <a:extLst>
              <a:ext uri="{FF2B5EF4-FFF2-40B4-BE49-F238E27FC236}">
                <a16:creationId xmlns:a16="http://schemas.microsoft.com/office/drawing/2014/main" id="{E7FD5FD8-9E92-4867-8F90-68F15AE57B2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3292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151" name="CaixaDeTexto 8">
            <a:extLst>
              <a:ext uri="{FF2B5EF4-FFF2-40B4-BE49-F238E27FC236}">
                <a16:creationId xmlns:a16="http://schemas.microsoft.com/office/drawing/2014/main" id="{E974FA50-E345-4F4F-B018-C8A392C86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830263"/>
            <a:ext cx="86328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200" dirty="0"/>
              <a:t>A </a:t>
            </a:r>
            <a:r>
              <a:rPr lang="pt-BR" altLang="pt-BR" sz="2200" b="1" dirty="0"/>
              <a:t>figura 7.1 </a:t>
            </a:r>
            <a:r>
              <a:rPr lang="pt-BR" altLang="pt-BR" sz="2200" dirty="0"/>
              <a:t>mostra um esquema de representação de um vetor formando uma “lista” de seis valores numéricos inteiros.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064E409-0EA7-464B-A516-621F9D845CE4}"/>
              </a:ext>
            </a:extLst>
          </p:cNvPr>
          <p:cNvSpPr txBox="1"/>
          <p:nvPr/>
        </p:nvSpPr>
        <p:spPr>
          <a:xfrm>
            <a:off x="365125" y="4752642"/>
            <a:ext cx="8450263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tabLst>
                <a:tab pos="3331210" algn="l"/>
              </a:tabLst>
              <a:defRPr/>
            </a:pPr>
            <a:r>
              <a:rPr lang="pt-BR" sz="2000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Os índices é que dão as posições dos elementos no vetor </a:t>
            </a:r>
            <a:r>
              <a:rPr lang="pt-BR" sz="2000" b="1" kern="1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SimSun" panose="02010609030101010101" pitchFamily="49" charset="-122"/>
                <a:cs typeface="Arial" panose="020B0604020202020204" pitchFamily="34" charset="0"/>
              </a:rPr>
              <a:t>V</a:t>
            </a:r>
            <a:r>
              <a:rPr lang="pt-BR" sz="2000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: </a:t>
            </a:r>
            <a:r>
              <a:rPr lang="pt-BR" sz="2000" b="1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1, 2, 3, 4, 5, 6 </a:t>
            </a:r>
            <a:r>
              <a:rPr lang="pt-BR" sz="2000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(seis elementos: </a:t>
            </a:r>
            <a:r>
              <a:rPr lang="pt-BR" sz="2000" u="sng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seis posições</a:t>
            </a:r>
            <a:r>
              <a:rPr lang="pt-BR" sz="2000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). Por isto um </a:t>
            </a:r>
            <a:r>
              <a:rPr lang="pt-BR" sz="2000" b="1" i="1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array</a:t>
            </a:r>
            <a:r>
              <a:rPr lang="pt-BR" sz="2000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 (seja </a:t>
            </a:r>
            <a:r>
              <a:rPr lang="pt-BR" sz="2000" i="1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matriz</a:t>
            </a:r>
            <a:r>
              <a:rPr lang="pt-BR" sz="2000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 ou </a:t>
            </a:r>
            <a:r>
              <a:rPr lang="pt-BR" sz="2000" i="1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vetor</a:t>
            </a:r>
            <a:r>
              <a:rPr lang="pt-BR" sz="2000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) são conhecidos, também,  como </a:t>
            </a:r>
            <a:r>
              <a:rPr lang="pt-BR" sz="2000" b="1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Variáveis Indexadas</a:t>
            </a:r>
            <a:r>
              <a:rPr lang="pt-BR" sz="2000" kern="100" dirty="0">
                <a:solidFill>
                  <a:srgbClr val="FFFF00"/>
                </a:solidFill>
                <a:ea typeface="NSimSun" panose="02010609030101010101" pitchFamily="49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A10AF571-DAC9-4064-AAEE-29609BA2F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8" y="4771692"/>
            <a:ext cx="8524875" cy="996950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154" name="CaixaDeTexto 13">
            <a:extLst>
              <a:ext uri="{FF2B5EF4-FFF2-40B4-BE49-F238E27FC236}">
                <a16:creationId xmlns:a16="http://schemas.microsoft.com/office/drawing/2014/main" id="{95458489-FA21-4451-B280-4B6EEF5C3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4170363"/>
            <a:ext cx="55435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	</a:t>
            </a:r>
            <a:r>
              <a:rPr lang="pt-BR" altLang="pt-BR" sz="1600" b="1"/>
              <a:t>Figura 7. 1- Esquema de um vetor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DE748B-7D8F-4D25-9600-BCC08F5E4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779588"/>
            <a:ext cx="51720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la 07 - Slide 04">
            <a:hlinkClick r:id="" action="ppaction://media"/>
            <a:extLst>
              <a:ext uri="{FF2B5EF4-FFF2-40B4-BE49-F238E27FC236}">
                <a16:creationId xmlns:a16="http://schemas.microsoft.com/office/drawing/2014/main" id="{BE151E97-4C0D-4785-A790-7DC3299585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9916" y="588085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6914" grpId="0"/>
      <p:bldP spid="6151" grpId="0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2C0D1DD-ACBA-42C8-A3B0-B4746A1B7DBF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38100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Vetores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FF4355CE-7CC5-43FA-A84F-2788FEA7F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677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5E0FD7-CA4D-4538-9672-E6F3EE02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2268538"/>
            <a:ext cx="5448300" cy="275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3136532-C6F0-47EF-97C8-F1C5A85C87FA}"/>
              </a:ext>
            </a:extLst>
          </p:cNvPr>
          <p:cNvSpPr txBox="1"/>
          <p:nvPr/>
        </p:nvSpPr>
        <p:spPr>
          <a:xfrm>
            <a:off x="1954213" y="1209927"/>
            <a:ext cx="489426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Vetor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VetNum[ ]</a:t>
            </a:r>
            <a:r>
              <a:rPr lang="pt-BR" dirty="0"/>
              <a:t> com seus elementos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5C3E0FE-B684-4D9D-B1C6-7FE98DB20E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43125" y="1705310"/>
            <a:ext cx="4498975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87EF2B-F600-4ABD-958C-74FE280E82FA}"/>
              </a:ext>
            </a:extLst>
          </p:cNvPr>
          <p:cNvSpPr txBox="1"/>
          <p:nvPr/>
        </p:nvSpPr>
        <p:spPr>
          <a:xfrm>
            <a:off x="2327275" y="5341185"/>
            <a:ext cx="443865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 </a:t>
            </a: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VetNum = [1, 3, 9, 5, 7, 8]</a:t>
            </a:r>
            <a:r>
              <a:rPr lang="pt-BR" dirty="0">
                <a:solidFill>
                  <a:srgbClr val="FFFF00"/>
                </a:solidFill>
              </a:rPr>
              <a:t>  </a:t>
            </a:r>
          </a:p>
        </p:txBody>
      </p:sp>
      <p:pic>
        <p:nvPicPr>
          <p:cNvPr id="5" name="Aula 07 - Slide 05">
            <a:hlinkClick r:id="" action="ppaction://media"/>
            <a:extLst>
              <a:ext uri="{FF2B5EF4-FFF2-40B4-BE49-F238E27FC236}">
                <a16:creationId xmlns:a16="http://schemas.microsoft.com/office/drawing/2014/main" id="{FEAA4EBC-46BF-4759-BFCD-85D88511DC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4567" y="587696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5909042-84C3-426D-A0CD-3A1F39D995D7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55479"/>
            <a:ext cx="777240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Vetores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792F8623-AF88-4804-B4EE-BF3F75C4F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187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F55958-EBA1-4AD6-A7EB-386C27DDA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973138"/>
            <a:ext cx="7318375" cy="141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081B4FF-CDAC-4631-B7B6-DA34CE778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499" y="5356225"/>
            <a:ext cx="8107279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dirty="0">
                <a:solidFill>
                  <a:srgbClr val="FFFF00"/>
                </a:solidFill>
              </a:rPr>
              <a:t>Então, </a:t>
            </a:r>
            <a:r>
              <a:rPr lang="pt-BR" altLang="pt-BR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Notas[4]</a:t>
            </a:r>
            <a:r>
              <a:rPr lang="pt-BR" altLang="pt-BR" sz="2400" dirty="0">
                <a:solidFill>
                  <a:srgbClr val="FFFF00"/>
                </a:solidFill>
              </a:rPr>
              <a:t> é um elemento numérico, do tipo real, que está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dirty="0">
                <a:solidFill>
                  <a:srgbClr val="FFFF00"/>
                </a:solidFill>
              </a:rPr>
              <a:t>sujeito à todas as regras das operações matemáticas.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19B73DC-A563-4DD6-A6BB-3A55AF009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5373688"/>
            <a:ext cx="8302625" cy="831850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4C0D290-B18E-47CE-B2FF-A2CC787F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2581275"/>
            <a:ext cx="6402387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la 07 - Slide 06">
            <a:hlinkClick r:id="" action="ppaction://media"/>
            <a:extLst>
              <a:ext uri="{FF2B5EF4-FFF2-40B4-BE49-F238E27FC236}">
                <a16:creationId xmlns:a16="http://schemas.microsoft.com/office/drawing/2014/main" id="{B3D5969D-5F35-41D7-92AF-BEE232CAD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8000" y="46518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8E36188-F149-4435-8195-955E3C27936D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5374"/>
            <a:ext cx="777240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Vetores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300BEB01-9B17-4F20-8510-B747ACD2BAB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3959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186125-6B1B-4CC3-8331-DF094BBA8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3" y="931863"/>
            <a:ext cx="2498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/>
              <a:t>Notas de um aluno</a:t>
            </a:r>
            <a:endParaRPr lang="pt-BR" altLang="pt-BR" sz="2400" b="1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5AA1CE2-4461-414F-A4AB-3A6A7204D9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400" y="1398588"/>
            <a:ext cx="224472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752EAC-E029-418F-9177-A03455EB6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754188"/>
            <a:ext cx="8742363" cy="8302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spcAft>
                <a:spcPts val="1000"/>
              </a:spcAft>
              <a:buFontTx/>
              <a:buNone/>
              <a:defRPr/>
            </a:pPr>
            <a:r>
              <a:rPr lang="pt-BR" altLang="pt-BR" sz="2400" dirty="0">
                <a:latin typeface="+mn-lt"/>
                <a:cs typeface="Times New Roman" panose="02020603050405020304" pitchFamily="18" charset="0"/>
              </a:rPr>
              <a:t>Considere o caso de dez notas de um aluno; o esquema da tabela abaixo ilustra tal situação.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817A17B-D87C-4D3E-A564-994905E35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3241675"/>
            <a:ext cx="6853237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9F6780E-3945-435F-9383-BDAF920155D9}"/>
              </a:ext>
            </a:extLst>
          </p:cNvPr>
          <p:cNvCxnSpPr>
            <a:cxnSpLocks/>
          </p:cNvCxnSpPr>
          <p:nvPr/>
        </p:nvCxnSpPr>
        <p:spPr bwMode="auto">
          <a:xfrm>
            <a:off x="1425575" y="4545013"/>
            <a:ext cx="0" cy="700087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504014-C9F2-4549-88CB-6245D4B2E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8" y="5129213"/>
            <a:ext cx="144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         Primeiro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EE60C51-21C2-4C38-AF42-3EB596087994}"/>
              </a:ext>
            </a:extLst>
          </p:cNvPr>
          <p:cNvCxnSpPr/>
          <p:nvPr/>
        </p:nvCxnSpPr>
        <p:spPr bwMode="auto">
          <a:xfrm>
            <a:off x="2116138" y="4535488"/>
            <a:ext cx="0" cy="1219200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A137330-2CA4-4F05-88E9-D5B6D323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988" y="5605463"/>
            <a:ext cx="903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Segundo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B995941-CF80-442E-8002-E2FA20971DB0}"/>
              </a:ext>
            </a:extLst>
          </p:cNvPr>
          <p:cNvCxnSpPr>
            <a:cxnSpLocks/>
          </p:cNvCxnSpPr>
          <p:nvPr/>
        </p:nvCxnSpPr>
        <p:spPr bwMode="auto">
          <a:xfrm>
            <a:off x="2803525" y="4562475"/>
            <a:ext cx="0" cy="700088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173180F-47BF-42F8-BD42-810ED63A6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8" y="5146675"/>
            <a:ext cx="14303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           Terceiro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9FE0C2A-FD50-40F2-8AEE-BF0B0884CC00}"/>
              </a:ext>
            </a:extLst>
          </p:cNvPr>
          <p:cNvCxnSpPr/>
          <p:nvPr/>
        </p:nvCxnSpPr>
        <p:spPr bwMode="auto">
          <a:xfrm>
            <a:off x="3475038" y="4552950"/>
            <a:ext cx="0" cy="1219200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A17210E-8950-40D8-8BA8-BA6A5557E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88" y="5621338"/>
            <a:ext cx="8064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 Quarto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FE55F2B-A88A-4862-8B3A-30593F7F1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25" y="5129213"/>
            <a:ext cx="754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Quinto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79C3347-D2F5-42F2-81EC-4F971BF9AE6E}"/>
              </a:ext>
            </a:extLst>
          </p:cNvPr>
          <p:cNvCxnSpPr>
            <a:cxnSpLocks/>
          </p:cNvCxnSpPr>
          <p:nvPr/>
        </p:nvCxnSpPr>
        <p:spPr bwMode="auto">
          <a:xfrm>
            <a:off x="4114800" y="4545013"/>
            <a:ext cx="0" cy="700087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FCE9425-3E74-4244-B557-2F9B7E70D169}"/>
              </a:ext>
            </a:extLst>
          </p:cNvPr>
          <p:cNvCxnSpPr/>
          <p:nvPr/>
        </p:nvCxnSpPr>
        <p:spPr bwMode="auto">
          <a:xfrm>
            <a:off x="4778375" y="4533900"/>
            <a:ext cx="0" cy="1219200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9C8AA26-61DF-4687-8F54-8B1F1D714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813" y="5603875"/>
            <a:ext cx="754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  Sexto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DEA761-8521-4930-99F5-B182C405F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938" y="5129213"/>
            <a:ext cx="7683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Sétimo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00DDE6A3-E7E7-4524-A3DE-76B9A7A6244F}"/>
              </a:ext>
            </a:extLst>
          </p:cNvPr>
          <p:cNvCxnSpPr>
            <a:cxnSpLocks/>
          </p:cNvCxnSpPr>
          <p:nvPr/>
        </p:nvCxnSpPr>
        <p:spPr bwMode="auto">
          <a:xfrm>
            <a:off x="5435600" y="4545013"/>
            <a:ext cx="0" cy="700087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3058724B-8C7C-4715-8D87-E0EC033E51D8}"/>
              </a:ext>
            </a:extLst>
          </p:cNvPr>
          <p:cNvCxnSpPr/>
          <p:nvPr/>
        </p:nvCxnSpPr>
        <p:spPr bwMode="auto">
          <a:xfrm>
            <a:off x="6097588" y="4545013"/>
            <a:ext cx="0" cy="1219200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06E5D0F-8D50-4756-9982-02ADFFB52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9438" y="5580063"/>
            <a:ext cx="8461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  Oitavo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AB4564-CBAC-49EF-8426-116A92A8F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688" y="5137150"/>
            <a:ext cx="6905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 Nono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B335B133-7831-4E58-9C98-6BBF0CCC466B}"/>
              </a:ext>
            </a:extLst>
          </p:cNvPr>
          <p:cNvCxnSpPr>
            <a:cxnSpLocks/>
          </p:cNvCxnSpPr>
          <p:nvPr/>
        </p:nvCxnSpPr>
        <p:spPr bwMode="auto">
          <a:xfrm>
            <a:off x="6735763" y="4554538"/>
            <a:ext cx="0" cy="698500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FEA2A9D9-A65D-4B43-A109-E881F5BDB3F6}"/>
              </a:ext>
            </a:extLst>
          </p:cNvPr>
          <p:cNvCxnSpPr/>
          <p:nvPr/>
        </p:nvCxnSpPr>
        <p:spPr bwMode="auto">
          <a:xfrm>
            <a:off x="7427913" y="4535488"/>
            <a:ext cx="0" cy="1219200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8DE744-2F81-400C-9CD1-95D5BA0D1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63" y="5605463"/>
            <a:ext cx="9382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/>
              <a:t>  Décimo</a:t>
            </a:r>
          </a:p>
        </p:txBody>
      </p:sp>
      <p:pic>
        <p:nvPicPr>
          <p:cNvPr id="8" name="Aula 07 - Slide 07">
            <a:hlinkClick r:id="" action="ppaction://media"/>
            <a:extLst>
              <a:ext uri="{FF2B5EF4-FFF2-40B4-BE49-F238E27FC236}">
                <a16:creationId xmlns:a16="http://schemas.microsoft.com/office/drawing/2014/main" id="{B904C4CD-5B6D-4C5C-800C-749E96BEB0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7063" y="618514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775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875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9250"/>
                            </p:stCondLst>
                            <p:childTnLst>
                              <p:par>
                                <p:cTn id="1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975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0250"/>
                            </p:stCondLst>
                            <p:childTnLst>
                              <p:par>
                                <p:cTn id="1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4" grpId="0"/>
      <p:bldP spid="6" grpId="0"/>
      <p:bldP spid="10" grpId="0"/>
      <p:bldP spid="21" grpId="0"/>
      <p:bldP spid="23" grpId="0"/>
      <p:bldP spid="25" grpId="0"/>
      <p:bldP spid="26" grpId="0"/>
      <p:bldP spid="29" grpId="0"/>
      <p:bldP spid="30" grpId="0"/>
      <p:bldP spid="33" grpId="0"/>
      <p:bldP spid="34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78F9DD9-40DB-4AE6-95AD-C18BA72A957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971675" y="1651000"/>
            <a:ext cx="815975" cy="1778000"/>
          </a:xfrm>
          <a:prstGeom prst="line">
            <a:avLst/>
          </a:prstGeom>
          <a:noFill/>
          <a:ln w="28575" algn="ctr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5693C9-1D70-4186-AC46-304C8484F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188" y="3305175"/>
            <a:ext cx="191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      Nome do vetor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E07A9D1-C0E0-43E8-A5E9-B593AA17413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282950" y="1619250"/>
            <a:ext cx="849313" cy="1470025"/>
          </a:xfrm>
          <a:prstGeom prst="line">
            <a:avLst/>
          </a:prstGeom>
          <a:noFill/>
          <a:ln w="28575" algn="ctr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E53B69-5EAF-4F4A-B650-B0BAA8C77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5" y="2994025"/>
            <a:ext cx="1954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        Palavra-chave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8B79D4C-F46F-4DC3-A15D-6CE73CD5733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673600" y="1641475"/>
            <a:ext cx="533400" cy="1141413"/>
          </a:xfrm>
          <a:prstGeom prst="line">
            <a:avLst/>
          </a:prstGeom>
          <a:noFill/>
          <a:ln w="28575" algn="ctr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F7A875B8-858F-4FE5-926C-FADFED5E7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925" y="2693988"/>
            <a:ext cx="2101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       Faixa de valores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B20BEBF-3BCD-47C2-9026-215342FBACD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307138" y="1671638"/>
            <a:ext cx="533400" cy="784225"/>
          </a:xfrm>
          <a:prstGeom prst="line">
            <a:avLst/>
          </a:prstGeom>
          <a:noFill/>
          <a:ln w="28575" algn="ctr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587013-3D73-4A19-B8CB-AE70C4C81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7163" y="2339975"/>
            <a:ext cx="2101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        Tipo de dado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25F9DCA-7B85-47BA-9420-81320BF3DD81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83887"/>
            <a:ext cx="777240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Análise de um vetor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Line 6">
            <a:extLst>
              <a:ext uri="{FF2B5EF4-FFF2-40B4-BE49-F238E27FC236}">
                <a16:creationId xmlns:a16="http://schemas.microsoft.com/office/drawing/2014/main" id="{8CF67421-25B7-46B6-937E-5E3837ED0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4537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0B0BB3C-0852-41C0-98C6-FD4B08896171}"/>
              </a:ext>
            </a:extLst>
          </p:cNvPr>
          <p:cNvSpPr txBox="1"/>
          <p:nvPr/>
        </p:nvSpPr>
        <p:spPr>
          <a:xfrm>
            <a:off x="779463" y="1292225"/>
            <a:ext cx="681037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 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/>
              <a:t>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Notas: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[1..10]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8321410-5378-4425-B148-B69B5E2F43BC}"/>
              </a:ext>
            </a:extLst>
          </p:cNvPr>
          <p:cNvSpPr txBox="1"/>
          <p:nvPr/>
        </p:nvSpPr>
        <p:spPr>
          <a:xfrm>
            <a:off x="174625" y="4400636"/>
            <a:ext cx="867727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800" dirty="0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 palavra-chave </a:t>
            </a:r>
            <a:r>
              <a:rPr lang="pt-BR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pt-BR" sz="1800" dirty="0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indica que a variável é uma </a:t>
            </a:r>
            <a:r>
              <a:rPr lang="pt-BR" sz="1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variável indexada</a:t>
            </a:r>
            <a:r>
              <a:rPr lang="pt-BR" sz="1800" dirty="0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e não uma variável simples. A faixa de valores dos índices dos elementos do vetor é dada entre colchetes, começando com </a:t>
            </a:r>
            <a:r>
              <a:rPr lang="pt-BR" sz="1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1800" dirty="0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(menor índice) até </a:t>
            </a:r>
            <a:r>
              <a:rPr lang="pt-BR" sz="1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pt-BR" sz="1800" dirty="0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(maior índice). Deste modo o vetor terá </a:t>
            </a:r>
            <a:r>
              <a:rPr lang="pt-BR" sz="1800" u="sng" dirty="0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dez elementos</a:t>
            </a:r>
            <a:r>
              <a:rPr lang="pt-BR" sz="1800" dirty="0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sendo cada um deles do tipo </a:t>
            </a:r>
            <a:r>
              <a:rPr lang="pt-BR" sz="16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urier New" panose="02070309020205020404" pitchFamily="49" charset="0"/>
              </a:rPr>
              <a:t>real</a:t>
            </a:r>
            <a:r>
              <a:rPr lang="pt-BR" sz="1800" dirty="0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558759A-A68E-4452-8E6F-EC2DC1515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63" y="4376823"/>
            <a:ext cx="8713787" cy="130651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A9508C0-E2F0-45D0-9F25-694C65B9FDD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0250" y="1658938"/>
            <a:ext cx="1071563" cy="2152650"/>
          </a:xfrm>
          <a:prstGeom prst="line">
            <a:avLst/>
          </a:prstGeom>
          <a:noFill/>
          <a:ln w="28575" algn="ctr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BA7F9A1-6E34-45A8-8C07-A667069CF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3" y="367665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Palavra-chave</a:t>
            </a:r>
          </a:p>
        </p:txBody>
      </p:sp>
      <p:pic>
        <p:nvPicPr>
          <p:cNvPr id="14" name="Aula 07 - Slide 08">
            <a:hlinkClick r:id="" action="ppaction://media"/>
            <a:extLst>
              <a:ext uri="{FF2B5EF4-FFF2-40B4-BE49-F238E27FC236}">
                <a16:creationId xmlns:a16="http://schemas.microsoft.com/office/drawing/2014/main" id="{4FCED7B4-29EE-4C50-9B43-FF4F3E3DB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2300" y="587199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6" grpId="0"/>
      <p:bldP spid="22" grpId="0"/>
      <p:bldP spid="2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7AB9348-2A8A-4222-88D2-493D5DCFCB56}"/>
              </a:ext>
            </a:extLst>
          </p:cNvPr>
          <p:cNvSpPr txBox="1">
            <a:spLocks noChangeArrowheads="1"/>
          </p:cNvSpPr>
          <p:nvPr/>
        </p:nvSpPr>
        <p:spPr>
          <a:xfrm>
            <a:off x="107950" y="75866"/>
            <a:ext cx="832485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Lendo e escrevendo elementos do Vetor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DF44EA8F-0C1D-4744-8FD1-2E5872246A3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688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D1543CF-8118-4BAF-8C90-D50A49470D69}"/>
              </a:ext>
            </a:extLst>
          </p:cNvPr>
          <p:cNvSpPr txBox="1"/>
          <p:nvPr/>
        </p:nvSpPr>
        <p:spPr>
          <a:xfrm>
            <a:off x="249238" y="892175"/>
            <a:ext cx="870585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3331210" algn="l"/>
              </a:tabLst>
              <a:defRPr/>
            </a:pPr>
            <a:r>
              <a:rPr lang="pt-BR" sz="2200" kern="100" dirty="0">
                <a:ea typeface="NSimSun" panose="02010609030101010101" pitchFamily="49" charset="-122"/>
                <a:cs typeface="Arial" panose="020B0604020202020204" pitchFamily="34" charset="0"/>
              </a:rPr>
              <a:t>Como os vetores são formados por elementos indexados, esses elementos podem ser definidos através de </a:t>
            </a:r>
            <a:r>
              <a:rPr lang="pt-BR" sz="2200" i="1" kern="100" dirty="0">
                <a:ea typeface="NSimSun" panose="02010609030101010101" pitchFamily="49" charset="-122"/>
                <a:cs typeface="Arial" panose="020B0604020202020204" pitchFamily="34" charset="0"/>
              </a:rPr>
              <a:t>loops</a:t>
            </a:r>
            <a:r>
              <a:rPr lang="pt-BR" sz="2200" kern="100" dirty="0">
                <a:ea typeface="NSimSun" panose="02010609030101010101" pitchFamily="49" charset="-122"/>
                <a:cs typeface="Arial" panose="020B0604020202020204" pitchFamily="34" charset="0"/>
              </a:rPr>
              <a:t> (nas estruturas de repetição). </a:t>
            </a:r>
            <a:endParaRPr lang="pt-BR" sz="2200" kern="100" dirty="0">
              <a:latin typeface="Liberation Serif" panose="02020603050405020304" pitchFamily="18" charset="0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BD153E-823C-4A5F-B48B-48CF2FE59CF3}"/>
              </a:ext>
            </a:extLst>
          </p:cNvPr>
          <p:cNvSpPr txBox="1"/>
          <p:nvPr/>
        </p:nvSpPr>
        <p:spPr>
          <a:xfrm>
            <a:off x="660400" y="1739900"/>
            <a:ext cx="5570538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CriaVetor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VetNum: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[1..6]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j: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Para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Até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Faça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Escreva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"Digite o elemento 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j ,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":"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(VetNum[j])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435D54-C5AF-4AA7-8242-F27E3AA197AB}"/>
              </a:ext>
            </a:extLst>
          </p:cNvPr>
          <p:cNvSpPr txBox="1"/>
          <p:nvPr/>
        </p:nvSpPr>
        <p:spPr>
          <a:xfrm>
            <a:off x="660400" y="4129088"/>
            <a:ext cx="5246688" cy="2062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altLang="pt-BR" sz="1600" dirty="0" err="1">
                <a:solidFill>
                  <a:srgbClr val="FF6600"/>
                </a:solidFill>
                <a:latin typeface="Courier New" panose="02070309020205020404" pitchFamily="49" charset="0"/>
              </a:rPr>
              <a:t>Mostra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Vetor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VetNum: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[1..6]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j: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Para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Até 6 Faça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Escreva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(VetNum[j],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" 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1F2364-C5DA-44DC-8497-FEBA1CEA26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4025900"/>
            <a:ext cx="91440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2C87A5E-B780-4A5B-999D-3AF618C4A6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1739900"/>
            <a:ext cx="91440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ACCC2FFB-464D-4E58-9C01-5FEB2CAA459A}"/>
              </a:ext>
            </a:extLst>
          </p:cNvPr>
          <p:cNvSpPr/>
          <p:nvPr/>
        </p:nvSpPr>
        <p:spPr bwMode="auto">
          <a:xfrm>
            <a:off x="5826125" y="4173538"/>
            <a:ext cx="2554288" cy="1062037"/>
          </a:xfrm>
          <a:prstGeom prst="wedgeRoundRectCallout">
            <a:avLst>
              <a:gd name="adj1" fmla="val -188199"/>
              <a:gd name="adj2" fmla="val 7562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800" dirty="0"/>
              <a:t>Os elementos são mostrados </a:t>
            </a:r>
            <a:r>
              <a:rPr lang="pt-BR" sz="1800" u="sng" dirty="0"/>
              <a:t>em linha </a:t>
            </a:r>
            <a:r>
              <a:rPr lang="pt-BR" sz="1800" dirty="0"/>
              <a:t>com o comando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Escreva</a:t>
            </a:r>
            <a:endParaRPr lang="pt-B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30C314-07C3-477C-8290-A79DE985F1FC}"/>
              </a:ext>
            </a:extLst>
          </p:cNvPr>
          <p:cNvSpPr txBox="1"/>
          <p:nvPr/>
        </p:nvSpPr>
        <p:spPr>
          <a:xfrm>
            <a:off x="3586163" y="5870575"/>
            <a:ext cx="41592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F82984-159D-42AC-B045-5E63E58B19DF}"/>
              </a:ext>
            </a:extLst>
          </p:cNvPr>
          <p:cNvSpPr txBox="1"/>
          <p:nvPr/>
        </p:nvSpPr>
        <p:spPr>
          <a:xfrm>
            <a:off x="4002088" y="5872163"/>
            <a:ext cx="4143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FF4954-ABEC-48B7-9D71-341331BACEE0}"/>
              </a:ext>
            </a:extLst>
          </p:cNvPr>
          <p:cNvSpPr txBox="1"/>
          <p:nvPr/>
        </p:nvSpPr>
        <p:spPr>
          <a:xfrm>
            <a:off x="4416425" y="5880100"/>
            <a:ext cx="41592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19762DE-DF01-4C24-AC98-F25DBCB96A80}"/>
              </a:ext>
            </a:extLst>
          </p:cNvPr>
          <p:cNvSpPr txBox="1"/>
          <p:nvPr/>
        </p:nvSpPr>
        <p:spPr>
          <a:xfrm>
            <a:off x="4803775" y="5888038"/>
            <a:ext cx="4159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2B189D-58F8-44FA-A42F-9E41F6ECAD43}"/>
              </a:ext>
            </a:extLst>
          </p:cNvPr>
          <p:cNvSpPr txBox="1"/>
          <p:nvPr/>
        </p:nvSpPr>
        <p:spPr>
          <a:xfrm>
            <a:off x="5207000" y="5888038"/>
            <a:ext cx="4159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910182D-5633-4DDB-9B8A-2C1BA9D4CC6E}"/>
              </a:ext>
            </a:extLst>
          </p:cNvPr>
          <p:cNvSpPr txBox="1"/>
          <p:nvPr/>
        </p:nvSpPr>
        <p:spPr>
          <a:xfrm>
            <a:off x="5622925" y="5897563"/>
            <a:ext cx="41433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97926C-31EE-4D1F-8090-1AA651177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63" y="5880100"/>
            <a:ext cx="2479675" cy="479425"/>
          </a:xfrm>
          <a:prstGeom prst="rect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D5EBC37-E80E-4C63-91A3-49B51C6DC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150" y="3227388"/>
            <a:ext cx="1084263" cy="304800"/>
          </a:xfrm>
          <a:prstGeom prst="rect">
            <a:avLst/>
          </a:prstGeom>
          <a:noFill/>
          <a:ln w="1905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1BD0D27A-110A-4582-89DE-EEC6EF53498C}"/>
              </a:ext>
            </a:extLst>
          </p:cNvPr>
          <p:cNvSpPr/>
          <p:nvPr/>
        </p:nvSpPr>
        <p:spPr bwMode="auto">
          <a:xfrm>
            <a:off x="6681788" y="1873250"/>
            <a:ext cx="2273300" cy="701675"/>
          </a:xfrm>
          <a:prstGeom prst="wedgeRoundRectCallout">
            <a:avLst>
              <a:gd name="adj1" fmla="val -205267"/>
              <a:gd name="adj2" fmla="val 147005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600" dirty="0"/>
              <a:t>Elemento de índice </a:t>
            </a:r>
            <a:r>
              <a:rPr lang="pt-BR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pt-BR" sz="1600" dirty="0"/>
              <a:t> do vetor </a:t>
            </a:r>
            <a:r>
              <a:rPr lang="pt-BR" sz="1600" b="1" dirty="0">
                <a:solidFill>
                  <a:srgbClr val="FFFF00"/>
                </a:solidFill>
              </a:rPr>
              <a:t>VetNum</a:t>
            </a:r>
          </a:p>
        </p:txBody>
      </p:sp>
      <p:pic>
        <p:nvPicPr>
          <p:cNvPr id="22" name="Aula 07 - Slide 09">
            <a:hlinkClick r:id="" action="ppaction://media"/>
            <a:extLst>
              <a:ext uri="{FF2B5EF4-FFF2-40B4-BE49-F238E27FC236}">
                <a16:creationId xmlns:a16="http://schemas.microsoft.com/office/drawing/2014/main" id="{13277F79-EE8C-4D9B-B492-821E3D206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9167" y="586957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875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25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75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/>
      <p:bldP spid="5" grpId="0"/>
      <p:bldP spid="4" grpId="0"/>
      <p:bldP spid="7" grpId="0"/>
      <p:bldP spid="12" grpId="0" animBg="1"/>
      <p:bldP spid="13" grpId="0"/>
      <p:bldP spid="14" grpId="0"/>
      <p:bldP spid="15" grpId="0"/>
      <p:bldP spid="16" grpId="0"/>
      <p:bldP spid="17" grpId="0"/>
      <p:bldP spid="19" grpId="0" animBg="1"/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Apresentação em branc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4951</TotalTime>
  <Words>1222</Words>
  <Application>Microsoft Office PowerPoint</Application>
  <PresentationFormat>Apresentação na tela (4:3)</PresentationFormat>
  <Paragraphs>159</Paragraphs>
  <Slides>21</Slides>
  <Notes>2</Notes>
  <HiddenSlides>0</HiddenSlides>
  <MMClips>21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Courier New</vt:lpstr>
      <vt:lpstr>Liberation Serif</vt:lpstr>
      <vt:lpstr>Monotype Corsiva</vt:lpstr>
      <vt:lpstr>Times New Roman</vt:lpstr>
      <vt:lpstr>Apresentação em branco</vt:lpstr>
      <vt:lpstr>Apresentação do PowerPoint</vt:lpstr>
      <vt:lpstr>Apresentação do PowerPoint</vt:lpstr>
      <vt:lpstr>Apresentação do PowerPoint</vt:lpstr>
      <vt:lpstr>Vetores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1176</cp:revision>
  <dcterms:created xsi:type="dcterms:W3CDTF">2001-07-05T13:40:54Z</dcterms:created>
  <dcterms:modified xsi:type="dcterms:W3CDTF">2022-03-16T16:47:35Z</dcterms:modified>
</cp:coreProperties>
</file>